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 saveSubsetFonts="1">
  <p:sldMasterIdLst>
    <p:sldMasterId id="2147483648" r:id="rId1"/>
  </p:sldMasterIdLst>
  <p:notesMasterIdLst>
    <p:notesMasterId r:id="rId18"/>
  </p:notesMasterIdLst>
  <p:sldIdLst>
    <p:sldId id="256" r:id="rId2"/>
    <p:sldId id="384" r:id="rId3"/>
    <p:sldId id="397" r:id="rId4"/>
    <p:sldId id="403" r:id="rId5"/>
    <p:sldId id="398" r:id="rId6"/>
    <p:sldId id="389" r:id="rId7"/>
    <p:sldId id="400" r:id="rId8"/>
    <p:sldId id="402" r:id="rId9"/>
    <p:sldId id="392" r:id="rId10"/>
    <p:sldId id="393" r:id="rId11"/>
    <p:sldId id="390" r:id="rId12"/>
    <p:sldId id="391" r:id="rId13"/>
    <p:sldId id="399" r:id="rId14"/>
    <p:sldId id="395" r:id="rId15"/>
    <p:sldId id="396" r:id="rId16"/>
    <p:sldId id="259" r:id="rId17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19"/>
      <p:bold r:id="rId20"/>
    </p:embeddedFont>
    <p:embeddedFont>
      <p:font typeface="HelvLight" panose="02010600030101010101" charset="-122"/>
      <p:regular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50">
          <p15:clr>
            <a:srgbClr val="A4A3A4"/>
          </p15:clr>
        </p15:guide>
        <p15:guide id="2" orient="horz" pos="290">
          <p15:clr>
            <a:srgbClr val="A4A3A4"/>
          </p15:clr>
        </p15:guide>
        <p15:guide id="3" orient="horz" pos="474">
          <p15:clr>
            <a:srgbClr val="A4A3A4"/>
          </p15:clr>
        </p15:guide>
        <p15:guide id="4" orient="horz" pos="2981">
          <p15:clr>
            <a:srgbClr val="A4A3A4"/>
          </p15:clr>
        </p15:guide>
        <p15:guide id="5" orient="horz" pos="2794">
          <p15:clr>
            <a:srgbClr val="A4A3A4"/>
          </p15:clr>
        </p15:guide>
        <p15:guide id="6" pos="2816">
          <p15:clr>
            <a:srgbClr val="A4A3A4"/>
          </p15:clr>
        </p15:guide>
        <p15:guide id="7" pos="5609">
          <p15:clr>
            <a:srgbClr val="A4A3A4"/>
          </p15:clr>
        </p15:guide>
        <p15:guide id="8" pos="5485">
          <p15:clr>
            <a:srgbClr val="A4A3A4"/>
          </p15:clr>
        </p15:guide>
        <p15:guide id="9" pos="2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80808"/>
    <a:srgbClr val="DE7C10"/>
    <a:srgbClr val="898989"/>
    <a:srgbClr val="A14C43"/>
    <a:srgbClr val="231815"/>
    <a:srgbClr val="545454"/>
    <a:srgbClr val="111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21" d="100"/>
          <a:sy n="121" d="100"/>
        </p:scale>
        <p:origin x="102" y="108"/>
      </p:cViewPr>
      <p:guideLst>
        <p:guide orient="horz" pos="1650"/>
        <p:guide orient="horz" pos="290"/>
        <p:guide orient="horz" pos="474"/>
        <p:guide orient="horz" pos="2981"/>
        <p:guide orient="horz" pos="2794"/>
        <p:guide pos="2816"/>
        <p:guide pos="5609"/>
        <p:guide pos="5485"/>
        <p:guide pos="23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F202A2-3FC9-4BCE-9AF8-01C7262843EF}" type="datetimeFigureOut">
              <a:rPr lang="zh-CN" altLang="en-US" smtClean="0"/>
              <a:pPr/>
              <a:t>2018/1/15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E854D-6C34-4850-B346-63AEB12549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974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576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420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846532"/>
            <a:ext cx="7772400" cy="707886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768730"/>
            <a:ext cx="6400800" cy="400110"/>
          </a:xfrm>
        </p:spPr>
        <p:txBody>
          <a:bodyPr>
            <a:spAutoFit/>
          </a:bodyPr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2408275" y="4825663"/>
            <a:ext cx="43274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HelvLight" panose="02010600030101010101" pitchFamily="2" charset="0"/>
              </a:rPr>
              <a:t>Copyright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HelvLight" panose="02010600030101010101" pitchFamily="2" charset="0"/>
              </a:rPr>
              <a:t>© TRANSSION HOLDINGS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HelvLight" panose="02010600030101010101" pitchFamily="2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5726" y="339502"/>
            <a:ext cx="2070402" cy="559284"/>
          </a:xfrm>
          <a:prstGeom prst="rect">
            <a:avLst/>
          </a:prstGeom>
        </p:spPr>
      </p:pic>
      <p:cxnSp>
        <p:nvCxnSpPr>
          <p:cNvPr id="8" name="直接连接符 7"/>
          <p:cNvCxnSpPr/>
          <p:nvPr userDrawn="1"/>
        </p:nvCxnSpPr>
        <p:spPr>
          <a:xfrm>
            <a:off x="0" y="1275606"/>
            <a:ext cx="4572000" cy="0"/>
          </a:xfrm>
          <a:prstGeom prst="line">
            <a:avLst/>
          </a:prstGeom>
          <a:ln w="12700">
            <a:solidFill>
              <a:srgbClr val="5454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200" y="4080366"/>
            <a:ext cx="435600" cy="43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/>
                <a:cs typeface="Arial" panose="020B0604020202020204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/>
                <a:cs typeface="Arial" panose="020B0604020202020204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/>
                <a:cs typeface="Arial" panose="020B0604020202020204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/>
                <a:cs typeface="Arial" panose="020B0604020202020204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/>
                <a:cs typeface="Arial" panose="020B0604020202020204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846532"/>
            <a:ext cx="7772400" cy="707886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768730"/>
            <a:ext cx="6400800" cy="400110"/>
          </a:xfrm>
        </p:spPr>
        <p:txBody>
          <a:bodyPr>
            <a:spAutoFit/>
          </a:bodyPr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2408275" y="4825663"/>
            <a:ext cx="43274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HelvLight" panose="02010600030101010101" pitchFamily="2" charset="0"/>
              </a:rPr>
              <a:t>Copyright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HelvLight" panose="02010600030101010101" pitchFamily="2" charset="0"/>
              </a:rPr>
              <a:t>© TRANSSION HOLDINGS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HelvLight" panose="02010600030101010101" pitchFamily="2" charset="0"/>
            </a:endParaRPr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010400" y="4732338"/>
            <a:ext cx="2133600" cy="273844"/>
          </a:xfrm>
        </p:spPr>
        <p:txBody>
          <a:bodyPr/>
          <a:lstStyle>
            <a:lvl1pPr>
              <a:defRPr>
                <a:latin typeface="Arial" panose="020B0604020202020204"/>
                <a:cs typeface="Arial" panose="020B0604020202020204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直角三角形 8"/>
          <p:cNvSpPr/>
          <p:nvPr userDrawn="1"/>
        </p:nvSpPr>
        <p:spPr>
          <a:xfrm rot="10800000">
            <a:off x="8748000" y="0"/>
            <a:ext cx="396000" cy="396000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-1" y="282085"/>
            <a:ext cx="50400" cy="396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2074596"/>
            <a:ext cx="8255000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3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768730"/>
            <a:ext cx="8255000" cy="400110"/>
          </a:xfrm>
        </p:spPr>
        <p:txBody>
          <a:bodyPr>
            <a:spAutoFit/>
          </a:bodyPr>
          <a:lstStyle>
            <a:lvl1pPr>
              <a:defRPr sz="2000">
                <a:solidFill>
                  <a:srgbClr val="898989"/>
                </a:solidFill>
              </a:defRPr>
            </a:lvl1pPr>
            <a:lvl2pPr>
              <a:defRPr sz="2000">
                <a:solidFill>
                  <a:srgbClr val="898989"/>
                </a:solidFill>
              </a:defRPr>
            </a:lvl2pPr>
            <a:lvl3pPr>
              <a:defRPr sz="1800">
                <a:solidFill>
                  <a:srgbClr val="898989"/>
                </a:solidFill>
              </a:defRPr>
            </a:lvl3pPr>
            <a:lvl4pPr>
              <a:defRPr sz="1600">
                <a:solidFill>
                  <a:srgbClr val="898989"/>
                </a:solidFill>
              </a:defRPr>
            </a:lvl4pPr>
            <a:lvl5pPr>
              <a:defRPr sz="1600">
                <a:solidFill>
                  <a:srgbClr val="898989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/>
                <a:cs typeface="Arial" panose="020B0604020202020204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/>
                <a:cs typeface="Arial" panose="020B0604020202020204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1800" y="2031624"/>
            <a:ext cx="8280400" cy="584775"/>
          </a:xfrm>
        </p:spPr>
        <p:txBody>
          <a:bodyPr anchor="b"/>
          <a:lstStyle>
            <a:lvl1pPr algn="l">
              <a:defRPr sz="3200" b="1" cap="all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31800" y="2622924"/>
            <a:ext cx="8280400" cy="400110"/>
          </a:xfrm>
        </p:spPr>
        <p:txBody>
          <a:bodyPr wrap="square" anchor="t">
            <a:sp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/>
                <a:cs typeface="Arial" panose="020B0604020202020204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2408275" y="4825663"/>
            <a:ext cx="43274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HelvLight" panose="02010600030101010101" pitchFamily="2" charset="0"/>
              </a:rPr>
              <a:t>Copyright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HelvLight" panose="02010600030101010101" pitchFamily="2" charset="0"/>
              </a:rPr>
              <a:t>© TRANSSION HOLDINGS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HelvLight" panose="02010600030101010101" pitchFamily="2" charset="0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0" y="2141583"/>
            <a:ext cx="50400" cy="396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直角三角形 10"/>
          <p:cNvSpPr/>
          <p:nvPr userDrawn="1"/>
        </p:nvSpPr>
        <p:spPr>
          <a:xfrm rot="10800000">
            <a:off x="8748000" y="0"/>
            <a:ext cx="396000" cy="396000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1800" y="1947425"/>
            <a:ext cx="8280400" cy="707886"/>
          </a:xfrm>
        </p:spPr>
        <p:txBody>
          <a:bodyPr anchor="b"/>
          <a:lstStyle>
            <a:lvl1pPr algn="ctr">
              <a:defRPr sz="4000" b="1" cap="all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2729932"/>
            <a:ext cx="7772400" cy="400110"/>
          </a:xfrm>
        </p:spPr>
        <p:txBody>
          <a:bodyPr anchor="t">
            <a:sp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/>
                <a:cs typeface="Arial" panose="020B0604020202020204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2408275" y="4825663"/>
            <a:ext cx="43274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HelvLight" panose="02010600030101010101" pitchFamily="2" charset="0"/>
              </a:rPr>
              <a:t>Copyright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HelvLight" panose="02010600030101010101" pitchFamily="2" charset="0"/>
              </a:rPr>
              <a:t>© TRANSSION HOLDINGS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HelvLight" panose="02010600030101010101" pitchFamily="2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/>
                <a:cs typeface="Arial" panose="020B0604020202020204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/>
                <a:cs typeface="Arial" panose="020B0604020202020204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/>
                <a:cs typeface="Arial" panose="020B0604020202020204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31540" y="169210"/>
            <a:ext cx="8276400" cy="584775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31540" y="771550"/>
            <a:ext cx="8276400" cy="394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altLang="zh-CN" dirty="0" smtClean="0"/>
          </a:p>
          <a:p>
            <a:pPr lvl="5"/>
            <a:r>
              <a:rPr lang="zh-CN" altLang="en-US" dirty="0" smtClean="0"/>
              <a:t>第六级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010400" y="473233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2408275" y="4825663"/>
            <a:ext cx="43274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HelvLight" panose="02010600030101010101" pitchFamily="2" charset="0"/>
              </a:rPr>
              <a:t>Copyright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HelvLight" panose="02010600030101010101" pitchFamily="2" charset="0"/>
              </a:rPr>
              <a:t>© TRANSSION HOLDINGS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HelvLight" panose="02010600030101010101" pitchFamily="2" charset="0"/>
            </a:endParaRPr>
          </a:p>
        </p:txBody>
      </p:sp>
      <p:sp>
        <p:nvSpPr>
          <p:cNvPr id="5" name="直角三角形 4"/>
          <p:cNvSpPr/>
          <p:nvPr userDrawn="1"/>
        </p:nvSpPr>
        <p:spPr>
          <a:xfrm rot="10800000">
            <a:off x="8748000" y="0"/>
            <a:ext cx="396000" cy="396000"/>
          </a:xfrm>
          <a:prstGeom prst="rtTriangl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1" y="282085"/>
            <a:ext cx="50400" cy="396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2">
              <a:lumMod val="50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2">
              <a:lumMod val="50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2">
              <a:lumMod val="50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2">
              <a:lumMod val="50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2">
              <a:lumMod val="50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sz="1200" kern="1200">
          <a:solidFill>
            <a:schemeClr val="tx2">
              <a:lumMod val="50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768730"/>
            <a:ext cx="6400800" cy="769441"/>
          </a:xfrm>
        </p:spPr>
        <p:txBody>
          <a:bodyPr/>
          <a:lstStyle/>
          <a:p>
            <a:r>
              <a:rPr lang="en-US" dirty="0" smtClean="0"/>
              <a:t>Hardware </a:t>
            </a:r>
            <a:r>
              <a:rPr lang="en-US" dirty="0" smtClean="0"/>
              <a:t>Development --- </a:t>
            </a:r>
            <a:r>
              <a:rPr lang="en-US" dirty="0" smtClean="0"/>
              <a:t>Tools </a:t>
            </a:r>
            <a:r>
              <a:rPr lang="en-US" dirty="0" smtClean="0"/>
              <a:t>Group</a:t>
            </a:r>
            <a:endParaRPr lang="en-US" dirty="0" smtClean="0"/>
          </a:p>
          <a:p>
            <a:r>
              <a:rPr lang="en-US" dirty="0" smtClean="0"/>
              <a:t>Lu Junhui</a:t>
            </a: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85800" y="1810833"/>
            <a:ext cx="7772400" cy="707886"/>
          </a:xfrm>
        </p:spPr>
        <p:txBody>
          <a:bodyPr/>
          <a:lstStyle/>
          <a:p>
            <a:r>
              <a:rPr lang="en-US" dirty="0" smtClean="0"/>
              <a:t>Custom download tools </a:t>
            </a:r>
            <a:r>
              <a:rPr lang="en-US" altLang="zh-CN" dirty="0" smtClean="0"/>
              <a:t>Q&amp;A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431540" y="169210"/>
            <a:ext cx="8276400" cy="707886"/>
          </a:xfrm>
        </p:spPr>
        <p:txBody>
          <a:bodyPr/>
          <a:lstStyle/>
          <a:p>
            <a:r>
              <a:rPr lang="en-US" sz="2000" dirty="0" smtClean="0"/>
              <a:t>Abnormal problem handling four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sz="2000" dirty="0" smtClean="0"/>
              <a:t> Software version does not match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内容占位符 1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51815" y="1769745"/>
            <a:ext cx="4038600" cy="392430"/>
          </a:xfrm>
          <a:prstGeom prst="rect">
            <a:avLst/>
          </a:prstGeom>
        </p:spPr>
      </p:pic>
      <p:pic>
        <p:nvPicPr>
          <p:cNvPr id="3" name="内容占位符 2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59045" y="1545590"/>
            <a:ext cx="2834640" cy="6165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815" y="1306830"/>
            <a:ext cx="4038600" cy="39116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31800" y="2854146"/>
            <a:ext cx="7619365" cy="1200329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/>
          <a:p>
            <a:r>
              <a:rPr lang="en-US" dirty="0" smtClean="0"/>
              <a:t>         </a:t>
            </a:r>
            <a:r>
              <a:rPr lang="en-US" dirty="0" smtClean="0"/>
              <a:t>Figure above, this </a:t>
            </a:r>
            <a:r>
              <a:rPr lang="en-US" dirty="0" smtClean="0"/>
              <a:t>error message </a:t>
            </a:r>
            <a:r>
              <a:rPr lang="en-US" dirty="0" smtClean="0"/>
              <a:t>shows </a:t>
            </a:r>
            <a:r>
              <a:rPr lang="en-US" dirty="0" smtClean="0"/>
              <a:t>that </a:t>
            </a:r>
            <a:r>
              <a:rPr lang="en-US" dirty="0" smtClean="0"/>
              <a:t>the software version </a:t>
            </a:r>
            <a:r>
              <a:rPr lang="en-US" dirty="0" smtClean="0"/>
              <a:t>in</a:t>
            </a:r>
            <a:r>
              <a:rPr lang="en-US" dirty="0" smtClean="0"/>
              <a:t> </a:t>
            </a:r>
            <a:r>
              <a:rPr lang="en-US" dirty="0" smtClean="0"/>
              <a:t>the phone is inconsistent with the local software </a:t>
            </a:r>
            <a:r>
              <a:rPr lang="en-US" dirty="0" smtClean="0"/>
              <a:t>version on pc.</a:t>
            </a:r>
            <a:endParaRPr lang="zh-CN" altLang="en-US" dirty="0" smtClean="0"/>
          </a:p>
          <a:p>
            <a:r>
              <a:rPr lang="en-US" dirty="0" smtClean="0"/>
              <a:t>         Check that the version you want to download is exactly the same as the phone model. Especially for X600 and X600M such easy to make mistakes.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10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431540" y="169210"/>
            <a:ext cx="8276400" cy="400110"/>
          </a:xfrm>
        </p:spPr>
        <p:txBody>
          <a:bodyPr/>
          <a:lstStyle/>
          <a:p>
            <a:r>
              <a:rPr lang="en-US" sz="2000" dirty="0" smtClean="0"/>
              <a:t>Abnormal problem handling five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DA </a:t>
            </a:r>
            <a:r>
              <a:rPr lang="en-US" altLang="zh-CN" sz="2000" dirty="0" smtClean="0"/>
              <a:t>connection failed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内容占位符 1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60045" y="3764280"/>
            <a:ext cx="4038600" cy="54737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045" y="4284980"/>
            <a:ext cx="4038600" cy="304165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292735" y="2032000"/>
            <a:ext cx="3977640" cy="1129665"/>
            <a:chOff x="311" y="4182"/>
            <a:chExt cx="6482" cy="1892"/>
          </a:xfrm>
        </p:grpSpPr>
        <p:pic>
          <p:nvPicPr>
            <p:cNvPr id="12" name="内容占位符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1" y="5350"/>
              <a:ext cx="6360" cy="724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5" y="4743"/>
              <a:ext cx="6359" cy="607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5" y="4182"/>
              <a:ext cx="6359" cy="561"/>
            </a:xfrm>
            <a:prstGeom prst="rect">
              <a:avLst/>
            </a:prstGeom>
          </p:spPr>
        </p:pic>
      </p:grpSp>
      <p:pic>
        <p:nvPicPr>
          <p:cNvPr id="23" name="内容占位符 22"/>
          <p:cNvPicPr>
            <a:picLocks noGrp="1" noChangeAspect="1"/>
          </p:cNvPicPr>
          <p:nvPr>
            <p:ph sz="half" idx="2"/>
          </p:nvPr>
        </p:nvPicPr>
        <p:blipFill>
          <a:blip r:embed="rId8"/>
          <a:stretch>
            <a:fillRect/>
          </a:stretch>
        </p:blipFill>
        <p:spPr>
          <a:xfrm>
            <a:off x="4685665" y="2115185"/>
            <a:ext cx="2790825" cy="504825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346304" y="553928"/>
            <a:ext cx="3899514" cy="156966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/>
          <a:p>
            <a:r>
              <a:rPr lang="en-US" altLang="zh-CN" sz="1600" dirty="0" smtClean="0"/>
              <a:t>There are two main types of situations:</a:t>
            </a:r>
            <a:endParaRPr lang="zh-CN" altLang="en-US" sz="1600" dirty="0" smtClean="0"/>
          </a:p>
          <a:p>
            <a:r>
              <a:rPr lang="en-US" altLang="zh-CN" sz="1600" dirty="0" smtClean="0"/>
              <a:t>1</a:t>
            </a:r>
            <a:r>
              <a:rPr lang="zh-CN" altLang="en-US" sz="1600" dirty="0" smtClean="0"/>
              <a:t>）</a:t>
            </a:r>
            <a:r>
              <a:rPr lang="en-US" altLang="zh-CN" sz="1600" dirty="0" smtClean="0"/>
              <a:t>DA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permissions are incorrect</a:t>
            </a:r>
            <a:endParaRPr lang="zh-CN" altLang="en-US" sz="1600" dirty="0" smtClean="0"/>
          </a:p>
          <a:p>
            <a:r>
              <a:rPr lang="en-US" sz="1600" dirty="0" smtClean="0"/>
              <a:t>Mobile phone </a:t>
            </a:r>
            <a:r>
              <a:rPr lang="en-US" sz="1600" dirty="0" smtClean="0"/>
              <a:t>has </a:t>
            </a:r>
            <a:r>
              <a:rPr lang="en-US" sz="1600" dirty="0" err="1" smtClean="0"/>
              <a:t>efused</a:t>
            </a:r>
            <a:r>
              <a:rPr lang="en-US" sz="1600" dirty="0" smtClean="0"/>
              <a:t>, but the software version is not </a:t>
            </a:r>
            <a:r>
              <a:rPr lang="en-US" sz="1600" dirty="0" err="1" smtClean="0"/>
              <a:t>efused</a:t>
            </a:r>
            <a:r>
              <a:rPr lang="en-US" sz="1600" dirty="0" smtClean="0"/>
              <a:t> </a:t>
            </a:r>
            <a:r>
              <a:rPr lang="en-US" sz="1600" dirty="0" smtClean="0"/>
              <a:t>, </a:t>
            </a:r>
            <a:r>
              <a:rPr lang="en-US" sz="1600" dirty="0" smtClean="0"/>
              <a:t>please check </a:t>
            </a:r>
            <a:r>
              <a:rPr lang="en-US" sz="1600" dirty="0" smtClean="0"/>
              <a:t>whether to put “</a:t>
            </a:r>
            <a:r>
              <a:rPr lang="en-US" altLang="zh-CN" sz="1600" dirty="0" err="1" smtClean="0"/>
              <a:t>efuse_MTxxxx.xml”file</a:t>
            </a:r>
            <a:r>
              <a:rPr lang="en-US" altLang="zh-CN" sz="1600" dirty="0" smtClean="0"/>
              <a:t> in the </a:t>
            </a:r>
            <a:r>
              <a:rPr lang="en-US" altLang="zh-CN" sz="1600" dirty="0" err="1" smtClean="0"/>
              <a:t>sw</a:t>
            </a:r>
            <a:r>
              <a:rPr lang="en-US" altLang="zh-CN" sz="1600" dirty="0" smtClean="0"/>
              <a:t> version.</a:t>
            </a:r>
            <a:endParaRPr lang="zh-CN" altLang="en-US" sz="1600" dirty="0" smtClean="0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73905" y="1043305"/>
            <a:ext cx="3237865" cy="904875"/>
          </a:xfrm>
          <a:prstGeom prst="rect">
            <a:avLst/>
          </a:prstGeom>
        </p:spPr>
      </p:pic>
      <p:sp>
        <p:nvSpPr>
          <p:cNvPr id="42" name="下箭头 41"/>
          <p:cNvSpPr/>
          <p:nvPr/>
        </p:nvSpPr>
        <p:spPr>
          <a:xfrm>
            <a:off x="5219065" y="1707515"/>
            <a:ext cx="360045" cy="648335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371475" y="2880955"/>
            <a:ext cx="4202430" cy="92333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/>
          <a:p>
            <a:r>
              <a:rPr lang="en-US" altLang="zh-CN" dirty="0" smtClean="0"/>
              <a:t>2</a:t>
            </a:r>
            <a:r>
              <a:rPr lang="zh-CN" altLang="en-US" dirty="0" smtClean="0"/>
              <a:t>）</a:t>
            </a:r>
            <a:r>
              <a:rPr lang="en-US" dirty="0" smtClean="0"/>
              <a:t>Abnormal phone status</a:t>
            </a:r>
            <a:br>
              <a:rPr lang="en-US" dirty="0" smtClean="0"/>
            </a:br>
            <a:r>
              <a:rPr lang="en-US" dirty="0" smtClean="0"/>
              <a:t>Long press the phone </a:t>
            </a:r>
            <a:r>
              <a:rPr lang="en-US" dirty="0" smtClean="0"/>
              <a:t>power key to </a:t>
            </a:r>
            <a:r>
              <a:rPr lang="en-US" dirty="0" smtClean="0"/>
              <a:t>reset the phone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11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431540" y="169210"/>
            <a:ext cx="8276400" cy="400110"/>
          </a:xfrm>
        </p:spPr>
        <p:txBody>
          <a:bodyPr/>
          <a:lstStyle/>
          <a:p>
            <a:r>
              <a:rPr lang="en-US" sz="2000" dirty="0" smtClean="0"/>
              <a:t>Abnormal problem handling </a:t>
            </a:r>
            <a:r>
              <a:rPr lang="en-US" sz="2000" dirty="0" err="1" smtClean="0"/>
              <a:t>six:failed</a:t>
            </a:r>
            <a:r>
              <a:rPr lang="en-US" sz="2000" dirty="0" smtClean="0"/>
              <a:t> to download halfway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内容占位符 1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31800" y="857238"/>
            <a:ext cx="3752215" cy="342900"/>
          </a:xfrm>
          <a:prstGeom prst="rect">
            <a:avLst/>
          </a:prstGeom>
        </p:spPr>
      </p:pic>
      <p:pic>
        <p:nvPicPr>
          <p:cNvPr id="3" name="内容占位符 2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31800" y="1257935"/>
            <a:ext cx="3752215" cy="500380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294005" y="1870016"/>
            <a:ext cx="6716395" cy="2308324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/>
          <a:p>
            <a:r>
              <a:rPr lang="en-US" altLang="zh-CN" dirty="0" smtClean="0"/>
              <a:t>There are two main types of situations:</a:t>
            </a:r>
            <a:endParaRPr lang="zh-CN" altLang="en-US" dirty="0" smtClean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）</a:t>
            </a:r>
            <a:r>
              <a:rPr lang="en-US" dirty="0" smtClean="0"/>
              <a:t> Phone battery is low, please download the phone to ensure that more than 10% of the electricity. </a:t>
            </a:r>
            <a:r>
              <a:rPr lang="en-US" dirty="0" smtClean="0"/>
              <a:t>please </a:t>
            </a:r>
            <a:r>
              <a:rPr lang="en-US" dirty="0" smtClean="0"/>
              <a:t>be sure to </a:t>
            </a:r>
            <a:r>
              <a:rPr lang="en-US" dirty="0" smtClean="0"/>
              <a:t>maintain external </a:t>
            </a:r>
            <a:r>
              <a:rPr lang="en-US" dirty="0" smtClean="0"/>
              <a:t>power </a:t>
            </a:r>
            <a:r>
              <a:rPr lang="en-US" dirty="0" smtClean="0"/>
              <a:t>supply with </a:t>
            </a:r>
            <a:r>
              <a:rPr lang="en-US" altLang="zh-CN" dirty="0"/>
              <a:t>Motherboard download, </a:t>
            </a:r>
            <a:r>
              <a:rPr lang="en-US" dirty="0" smtClean="0"/>
              <a:t>.</a:t>
            </a:r>
            <a:endParaRPr lang="en-US" altLang="zh-CN" dirty="0" smtClean="0"/>
          </a:p>
          <a:p>
            <a:endParaRPr lang="zh-CN" altLang="en-US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）</a:t>
            </a:r>
            <a:r>
              <a:rPr lang="en-US" dirty="0" smtClean="0"/>
              <a:t>Whether the connection between the phone and the computer is stable can be verified by replacing the USB cable or the USB connector on the back of the computer.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1540" y="169210"/>
            <a:ext cx="8276400" cy="52322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800" dirty="0" smtClean="0">
                <a:sym typeface="+mn-ea"/>
              </a:rPr>
              <a:t>Log crawling content</a:t>
            </a:r>
            <a:endParaRPr lang="zh-CN" altLang="en-US" sz="2800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en-US" sz="2800" dirty="0" smtClean="0"/>
              <a:t>Download tool failed screenshot </a:t>
            </a:r>
            <a:r>
              <a:rPr lang="zh-CN" altLang="en-US" sz="2800" dirty="0" smtClean="0"/>
              <a:t>（</a:t>
            </a:r>
            <a:r>
              <a:rPr lang="en-US" altLang="zh-CN" sz="2800" dirty="0" smtClean="0"/>
              <a:t>Emphasize full screen</a:t>
            </a:r>
            <a:r>
              <a:rPr lang="zh-CN" altLang="en-US" sz="2800" dirty="0" smtClean="0"/>
              <a:t>）</a:t>
            </a:r>
            <a:endParaRPr lang="en-US" altLang="zh-CN" sz="2800" dirty="0" smtClean="0"/>
          </a:p>
          <a:p>
            <a:r>
              <a:rPr lang="en-US" altLang="zh-CN" sz="2800" dirty="0" smtClean="0"/>
              <a:t>Tools directory </a:t>
            </a:r>
            <a:r>
              <a:rPr lang="en-US" altLang="zh-CN" sz="2800" dirty="0" err="1" smtClean="0"/>
              <a:t>Testlog</a:t>
            </a:r>
            <a:endParaRPr lang="zh-CN" altLang="en-US" sz="2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51650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13</a:t>
            </a:fld>
            <a:endParaRPr lang="zh-CN" altLang="en-US"/>
          </a:p>
        </p:txBody>
      </p:sp>
      <p:pic>
        <p:nvPicPr>
          <p:cNvPr id="3" name="内容占位符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6505" y="843280"/>
            <a:ext cx="6646545" cy="3949065"/>
          </a:xfrm>
          <a:prstGeom prst="rect">
            <a:avLst/>
          </a:prstGeom>
        </p:spPr>
      </p:pic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431540" y="169210"/>
            <a:ext cx="8276400" cy="400110"/>
          </a:xfrm>
        </p:spPr>
        <p:txBody>
          <a:bodyPr/>
          <a:lstStyle/>
          <a:p>
            <a:r>
              <a:rPr lang="en-US" altLang="zh-CN" sz="2000" dirty="0" smtClean="0">
                <a:sym typeface="+mn-ea"/>
              </a:rPr>
              <a:t>Log crawling content </a:t>
            </a:r>
            <a:r>
              <a:rPr lang="en-US" altLang="zh-CN" sz="2000" dirty="0" err="1" smtClean="0">
                <a:sym typeface="+mn-ea"/>
              </a:rPr>
              <a:t>one:</a:t>
            </a:r>
            <a:r>
              <a:rPr lang="en-US" sz="2000" dirty="0" err="1" smtClean="0"/>
              <a:t>Download</a:t>
            </a:r>
            <a:r>
              <a:rPr lang="en-US" sz="2000" dirty="0" smtClean="0"/>
              <a:t> tool to cut </a:t>
            </a:r>
            <a:r>
              <a:rPr lang="en-US" sz="2000" dirty="0" smtClean="0">
                <a:solidFill>
                  <a:srgbClr val="FF0000"/>
                </a:solidFill>
              </a:rPr>
              <a:t>full screen </a:t>
            </a:r>
            <a:endParaRPr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14</a:t>
            </a:fld>
            <a:endParaRPr lang="zh-CN" altLang="en-US"/>
          </a:p>
        </p:txBody>
      </p:sp>
      <p:pic>
        <p:nvPicPr>
          <p:cNvPr id="3" name="内容占位符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5280" y="897255"/>
            <a:ext cx="5002530" cy="3512820"/>
          </a:xfrm>
          <a:prstGeom prst="rect">
            <a:avLst/>
          </a:prstGeom>
        </p:spPr>
      </p:pic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431540" y="169210"/>
            <a:ext cx="8276400" cy="400110"/>
          </a:xfrm>
        </p:spPr>
        <p:txBody>
          <a:bodyPr/>
          <a:lstStyle/>
          <a:p>
            <a:r>
              <a:rPr lang="en-US" altLang="zh-CN" sz="2000" dirty="0" smtClean="0">
                <a:sym typeface="+mn-ea"/>
              </a:rPr>
              <a:t>Log crawling content two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TestLog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sz="2000" dirty="0" smtClean="0"/>
              <a:t>Catalog package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31800" y="82926"/>
            <a:ext cx="8280400" cy="2572385"/>
          </a:xfrm>
        </p:spPr>
        <p:txBody>
          <a:bodyPr wrap="square"/>
          <a:lstStyle/>
          <a:p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Q&amp;A</a:t>
            </a:r>
            <a:br>
              <a:rPr lang="en-US" altLang="zh-CN" dirty="0" smtClean="0"/>
            </a:br>
            <a:r>
              <a:rPr lang="en-US" altLang="zh-CN" dirty="0" smtClean="0"/>
              <a:t>Thanks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>
          <a:xfrm>
            <a:off x="685800" y="2729932"/>
            <a:ext cx="7772400" cy="338554"/>
          </a:xfrm>
        </p:spPr>
        <p:txBody>
          <a:bodyPr/>
          <a:lstStyle/>
          <a:p>
            <a:r>
              <a:rPr lang="en-US" altLang="zh-CN" sz="1600" dirty="0" smtClean="0"/>
              <a:t>www.transsion.com</a:t>
            </a:r>
            <a:endParaRPr lang="zh-CN" altLang="en-US" sz="1600" dirty="0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1540" y="140575"/>
            <a:ext cx="8276400" cy="584775"/>
          </a:xfrm>
        </p:spPr>
        <p:txBody>
          <a:bodyPr/>
          <a:lstStyle/>
          <a:p>
            <a:r>
              <a:rPr lang="en-US" dirty="0" smtClean="0"/>
              <a:t>Brief introduction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2900" y="1364615"/>
            <a:ext cx="7703820" cy="1077218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Common problem solving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log crawling content</a:t>
            </a:r>
            <a:endParaRPr lang="zh-CN" altLang="en-US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475656" y="1715664"/>
            <a:ext cx="6341110" cy="64262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altLang="zh-CN" dirty="0" smtClean="0"/>
              <a:t>SMT</a:t>
            </a:r>
            <a:r>
              <a:rPr lang="zh-CN" altLang="en-US" dirty="0" smtClean="0"/>
              <a:t>、</a:t>
            </a:r>
            <a:r>
              <a:rPr lang="en-US" dirty="0" smtClean="0"/>
              <a:t> Assembly Factory Tool Location </a:t>
            </a:r>
            <a:r>
              <a:rPr lang="zh-CN" altLang="en-US" dirty="0" smtClean="0"/>
              <a:t>：</a:t>
            </a:r>
          </a:p>
          <a:p>
            <a:r>
              <a:rPr lang="zh-CN" altLang="en-US" dirty="0" smtClean="0"/>
              <a:t>\\192.168.1.71\研发生产工具\00_FactoryRelease\03_SWD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481841" y="2359166"/>
            <a:ext cx="7239000" cy="64008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dirty="0" smtClean="0"/>
              <a:t>R &amp; D center tool location </a:t>
            </a:r>
            <a:r>
              <a:rPr lang="zh-CN" altLang="en-US" dirty="0" smtClean="0"/>
              <a:t>：</a:t>
            </a:r>
          </a:p>
          <a:p>
            <a:r>
              <a:rPr lang="zh-CN" altLang="en-US" dirty="0" smtClean="0"/>
              <a:t>\\192.168.1.71\研发生产工具\02_SWTesting\02_SoftwareDownload</a:t>
            </a:r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145768" y="33020"/>
            <a:ext cx="8276400" cy="461665"/>
          </a:xfrm>
        </p:spPr>
        <p:txBody>
          <a:bodyPr/>
          <a:lstStyle/>
          <a:p>
            <a:r>
              <a:rPr lang="en-US" sz="2400" dirty="0" smtClean="0"/>
              <a:t>Please update the tool version to the latest version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内容占位符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9009" y="627534"/>
            <a:ext cx="5915025" cy="5334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97764" y="1203598"/>
            <a:ext cx="6788880" cy="369332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/>
          <a:p>
            <a:r>
              <a:rPr lang="en-US" dirty="0" err="1" smtClean="0"/>
              <a:t>E.g</a:t>
            </a:r>
            <a:r>
              <a:rPr lang="zh-CN" altLang="en-US" dirty="0" smtClean="0"/>
              <a:t>：</a:t>
            </a:r>
            <a:r>
              <a:rPr lang="en-US" dirty="0" smtClean="0"/>
              <a:t>Release Notes</a:t>
            </a:r>
            <a:r>
              <a:rPr lang="zh-CN" altLang="en-US" dirty="0" smtClean="0"/>
              <a:t>：</a:t>
            </a:r>
            <a:r>
              <a:rPr lang="en-US" altLang="zh-CN" dirty="0" smtClean="0"/>
              <a:t>v3.1702.09.10   </a:t>
            </a:r>
            <a:r>
              <a:rPr lang="en-US" dirty="0" smtClean="0"/>
              <a:t>February 9, 2017 at 10 o'clock</a:t>
            </a:r>
            <a:endParaRPr lang="en-US" altLang="zh-CN" dirty="0" smtClean="0"/>
          </a:p>
        </p:txBody>
      </p:sp>
      <p:sp>
        <p:nvSpPr>
          <p:cNvPr id="8" name="文本框 7"/>
          <p:cNvSpPr txBox="1"/>
          <p:nvPr/>
        </p:nvSpPr>
        <p:spPr>
          <a:xfrm>
            <a:off x="1788006" y="3640517"/>
            <a:ext cx="2926870" cy="92333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/>
          <a:p>
            <a:r>
              <a:rPr lang="en-US" altLang="zh-CN" dirty="0"/>
              <a:t>ftp://ftp.reallytek.com/</a:t>
            </a:r>
          </a:p>
          <a:p>
            <a:r>
              <a:rPr lang="en-US" dirty="0" smtClean="0"/>
              <a:t>account number </a:t>
            </a:r>
            <a:r>
              <a:rPr lang="zh-CN" altLang="en-US" dirty="0" smtClean="0"/>
              <a:t>：</a:t>
            </a:r>
            <a:r>
              <a:rPr lang="en-US" altLang="zh-CN" dirty="0" err="1"/>
              <a:t>gongjuftp</a:t>
            </a:r>
            <a:endParaRPr lang="en-US" altLang="zh-CN" dirty="0"/>
          </a:p>
          <a:p>
            <a:r>
              <a:rPr lang="en-US" altLang="zh-CN" dirty="0" smtClean="0"/>
              <a:t>password</a:t>
            </a:r>
            <a:r>
              <a:rPr lang="zh-CN" altLang="en-US" dirty="0" smtClean="0"/>
              <a:t>：</a:t>
            </a:r>
            <a:r>
              <a:rPr lang="en-US" altLang="zh-CN" dirty="0" err="1"/>
              <a:t>jkl</a:t>
            </a:r>
            <a:r>
              <a:rPr lang="en-US" altLang="zh-CN" dirty="0"/>
              <a:t>,./234</a:t>
            </a:r>
            <a:endParaRPr lang="zh-CN" altLang="en-US" dirty="0" smtClean="0"/>
          </a:p>
        </p:txBody>
      </p:sp>
      <p:sp>
        <p:nvSpPr>
          <p:cNvPr id="9" name="文本框 8"/>
          <p:cNvSpPr txBox="1"/>
          <p:nvPr/>
        </p:nvSpPr>
        <p:spPr>
          <a:xfrm>
            <a:off x="338935" y="3964918"/>
            <a:ext cx="1406154" cy="369332"/>
          </a:xfrm>
          <a:prstGeom prst="rect">
            <a:avLst/>
          </a:prstGeom>
        </p:spPr>
        <p:txBody>
          <a:bodyPr vert="horz" wrap="none" lIns="91440" tIns="45720" rIns="91440" bIns="45720" rtlCol="0" anchor="b">
            <a:spAutoFit/>
          </a:bodyPr>
          <a:lstStyle/>
          <a:p>
            <a:r>
              <a:rPr lang="en-US" altLang="zh-CN" dirty="0" smtClean="0"/>
              <a:t>FTP access</a:t>
            </a:r>
            <a:r>
              <a:rPr lang="zh-CN" altLang="en-US" dirty="0" smtClean="0"/>
              <a:t>：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343380" y="1563638"/>
            <a:ext cx="7901028" cy="14282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圆角矩形 10"/>
          <p:cNvSpPr/>
          <p:nvPr/>
        </p:nvSpPr>
        <p:spPr>
          <a:xfrm>
            <a:off x="343380" y="3473481"/>
            <a:ext cx="7901028" cy="126661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4341" y="3499096"/>
            <a:ext cx="1854534" cy="1232062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363822" y="2106402"/>
            <a:ext cx="1298753" cy="369332"/>
          </a:xfrm>
          <a:prstGeom prst="rect">
            <a:avLst/>
          </a:prstGeom>
        </p:spPr>
        <p:txBody>
          <a:bodyPr vert="horz" wrap="none" lIns="91440" tIns="45720" rIns="91440" bIns="45720" rtlCol="0" anchor="b">
            <a:spAutoFit/>
          </a:bodyPr>
          <a:lstStyle/>
          <a:p>
            <a:r>
              <a:rPr lang="en-US" dirty="0" smtClean="0"/>
              <a:t>IP access </a:t>
            </a:r>
            <a:r>
              <a:rPr lang="zh-CN" altLang="en-US" dirty="0" smtClean="0"/>
              <a:t>：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39552" y="3075806"/>
            <a:ext cx="6464014" cy="369332"/>
          </a:xfrm>
          <a:prstGeom prst="rect">
            <a:avLst/>
          </a:prstGeom>
        </p:spPr>
        <p:txBody>
          <a:bodyPr vert="horz" wrap="none" lIns="91440" tIns="45720" rIns="91440" bIns="45720" rtlCol="0" anchor="b">
            <a:spAutoFit/>
          </a:bodyPr>
          <a:lstStyle/>
          <a:p>
            <a:r>
              <a:rPr lang="en-US" dirty="0" smtClean="0"/>
              <a:t>IP access without permission, you can use FTP access, as follows </a:t>
            </a:r>
            <a:r>
              <a:rPr lang="zh-CN" altLang="en-US" dirty="0" smtClean="0"/>
              <a:t>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1540" y="169210"/>
            <a:ext cx="8276400" cy="707886"/>
          </a:xfrm>
        </p:spPr>
        <p:txBody>
          <a:bodyPr/>
          <a:lstStyle/>
          <a:p>
            <a:r>
              <a:rPr lang="en-US" sz="2000" dirty="0" smtClean="0"/>
              <a:t>Version type introduction – The specific use and reference operation document</a:t>
            </a:r>
            <a:endParaRPr lang="zh-CN" altLang="en-US" sz="2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altLang="zh-CN" sz="6400" dirty="0" smtClean="0"/>
              <a:t>For R&amp;D</a:t>
            </a:r>
            <a:r>
              <a:rPr lang="en-US" altLang="zh-CN" sz="7200" dirty="0" smtClean="0"/>
              <a:t> </a:t>
            </a:r>
            <a:r>
              <a:rPr lang="en-US" altLang="zh-CN" sz="7200" dirty="0" smtClean="0"/>
              <a:t>center </a:t>
            </a:r>
            <a:r>
              <a:rPr lang="en-US" altLang="zh-CN" sz="7200" dirty="0" smtClean="0"/>
              <a:t>, there are different functions </a:t>
            </a:r>
            <a:r>
              <a:rPr lang="en-US" altLang="zh-CN" sz="7200" dirty="0" smtClean="0"/>
              <a:t>to select</a:t>
            </a:r>
            <a:endParaRPr lang="en-US" altLang="zh-CN" sz="7200" dirty="0" smtClean="0"/>
          </a:p>
          <a:p>
            <a:pPr>
              <a:buNone/>
            </a:pPr>
            <a:r>
              <a:rPr lang="en-US" altLang="zh-CN" sz="7200" dirty="0" err="1" smtClean="0"/>
              <a:t>SoftwaredownloadvX.XXXX.XX.XX_for_Development_Center</a:t>
            </a:r>
            <a:endParaRPr lang="en-US" altLang="zh-CN" sz="7200" dirty="0" smtClean="0"/>
          </a:p>
          <a:p>
            <a:pPr>
              <a:buNone/>
            </a:pPr>
            <a:endParaRPr lang="en-US" altLang="zh-CN" sz="6400" dirty="0" smtClean="0"/>
          </a:p>
          <a:p>
            <a:r>
              <a:rPr lang="en-US" sz="6400" dirty="0" smtClean="0"/>
              <a:t>For assembly</a:t>
            </a:r>
            <a:r>
              <a:rPr lang="en-US" sz="7200" dirty="0" smtClean="0"/>
              <a:t> factory, </a:t>
            </a:r>
            <a:r>
              <a:rPr lang="en-US" sz="7200" dirty="0" smtClean="0"/>
              <a:t>Upgrade </a:t>
            </a:r>
            <a:r>
              <a:rPr lang="en-US" sz="7200" dirty="0" smtClean="0"/>
              <a:t>download with retaining </a:t>
            </a:r>
            <a:r>
              <a:rPr lang="en-US" sz="7200" dirty="0" err="1" smtClean="0"/>
              <a:t>nv</a:t>
            </a:r>
            <a:endParaRPr lang="en-US" sz="7200" dirty="0" smtClean="0"/>
          </a:p>
          <a:p>
            <a:pPr>
              <a:buNone/>
            </a:pPr>
            <a:r>
              <a:rPr lang="en-US" altLang="zh-CN" sz="7200" dirty="0" err="1" smtClean="0"/>
              <a:t>SoftwaredownloadvX.XXXX.XX.XX_for_FirmwareUpgrade</a:t>
            </a:r>
            <a:endParaRPr lang="en-US" altLang="zh-CN" sz="7200" dirty="0" smtClean="0"/>
          </a:p>
          <a:p>
            <a:pPr>
              <a:buNone/>
            </a:pPr>
            <a:endParaRPr lang="en-US" altLang="zh-CN" sz="6400" dirty="0" smtClean="0"/>
          </a:p>
          <a:p>
            <a:r>
              <a:rPr lang="en-US" sz="6400" dirty="0" smtClean="0"/>
              <a:t>For SMT </a:t>
            </a:r>
            <a:r>
              <a:rPr lang="en-US" sz="7200" dirty="0" smtClean="0"/>
              <a:t>factory, </a:t>
            </a:r>
            <a:r>
              <a:rPr lang="en-US" sz="7200" dirty="0" smtClean="0"/>
              <a:t>format </a:t>
            </a:r>
            <a:r>
              <a:rPr lang="en-US" sz="7200" dirty="0" smtClean="0"/>
              <a:t>download with erasing </a:t>
            </a:r>
            <a:r>
              <a:rPr lang="en-US" sz="7200" dirty="0" err="1" smtClean="0"/>
              <a:t>nv</a:t>
            </a:r>
            <a:endParaRPr lang="en-US" sz="7200" dirty="0" smtClean="0"/>
          </a:p>
          <a:p>
            <a:pPr>
              <a:buNone/>
            </a:pPr>
            <a:r>
              <a:rPr lang="en-US" altLang="zh-CN" sz="7200" dirty="0" err="1" smtClean="0"/>
              <a:t>SoftwaredownloadvX.XXXX.XX.XX_for_FormatAllandDownload</a:t>
            </a:r>
            <a:endParaRPr lang="en-US" altLang="zh-CN" sz="7200" dirty="0" smtClean="0"/>
          </a:p>
          <a:p>
            <a:pPr>
              <a:buNone/>
            </a:pPr>
            <a:endParaRPr lang="en-US" sz="11200" dirty="0" smtClean="0"/>
          </a:p>
          <a:p>
            <a:r>
              <a:rPr lang="en-US" sz="6400" dirty="0" smtClean="0"/>
              <a:t>For automation group, </a:t>
            </a:r>
            <a:r>
              <a:rPr lang="en-US" sz="6400" dirty="0" smtClean="0"/>
              <a:t>command line mode</a:t>
            </a:r>
          </a:p>
          <a:p>
            <a:pPr>
              <a:buNone/>
            </a:pPr>
            <a:r>
              <a:rPr lang="en-US" altLang="zh-CN" sz="6400" dirty="0" err="1" smtClean="0"/>
              <a:t>SoftwaredownloadvX.XXXX.XX.XX_for_Software_Automatic_Test</a:t>
            </a:r>
            <a:endParaRPr lang="en-US" sz="4000" dirty="0" smtClean="0"/>
          </a:p>
          <a:p>
            <a:pPr>
              <a:buNone/>
            </a:pPr>
            <a:endParaRPr lang="en-US" sz="6400" dirty="0" smtClean="0"/>
          </a:p>
          <a:p>
            <a:r>
              <a:rPr lang="en-US" sz="6400" dirty="0" smtClean="0"/>
              <a:t>For After-sales center , a variety of modes can be chosen</a:t>
            </a:r>
            <a:endParaRPr lang="en-US" altLang="zh-CN" sz="7200" dirty="0" smtClean="0"/>
          </a:p>
          <a:p>
            <a:pPr>
              <a:buNone/>
            </a:pPr>
            <a:r>
              <a:rPr lang="en-US" altLang="zh-CN" sz="6400" dirty="0" err="1" smtClean="0"/>
              <a:t>SoftwaredownloadvX.XXXX.XX.XX_for_AfterSales</a:t>
            </a:r>
            <a:endParaRPr lang="en-US" altLang="zh-CN" sz="6400" dirty="0" smtClean="0"/>
          </a:p>
          <a:p>
            <a:pPr>
              <a:buNone/>
            </a:pPr>
            <a:endParaRPr lang="en-US" sz="2800" dirty="0" smtClean="0"/>
          </a:p>
          <a:p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endParaRPr lang="en-US" sz="2800" dirty="0" smtClean="0"/>
          </a:p>
          <a:p>
            <a:pPr>
              <a:buNone/>
            </a:pPr>
            <a:endParaRPr lang="en-US" altLang="zh-CN" sz="2800" dirty="0" smtClean="0"/>
          </a:p>
          <a:p>
            <a:pPr>
              <a:buNone/>
            </a:pPr>
            <a:endParaRPr lang="en-US" sz="2800" dirty="0" smtClean="0"/>
          </a:p>
          <a:p>
            <a:endParaRPr lang="en-US" sz="2800" dirty="0" smtClean="0"/>
          </a:p>
          <a:p>
            <a:pPr>
              <a:buNone/>
            </a:pPr>
            <a:endParaRPr lang="en-US" altLang="zh-CN" sz="2800" dirty="0" smtClean="0"/>
          </a:p>
          <a:p>
            <a:pPr>
              <a:buNone/>
            </a:pPr>
            <a:endParaRPr lang="en-US" altLang="zh-CN" sz="2800" dirty="0" smtClean="0"/>
          </a:p>
          <a:p>
            <a:pPr>
              <a:buNone/>
            </a:pPr>
            <a:endParaRPr lang="en-US" altLang="zh-CN" sz="1600" dirty="0" smtClean="0"/>
          </a:p>
          <a:p>
            <a:pPr>
              <a:buNone/>
            </a:pPr>
            <a:r>
              <a:rPr lang="en-US" altLang="zh-CN" sz="1600" dirty="0" smtClean="0"/>
              <a:t> </a:t>
            </a:r>
            <a:endParaRPr lang="zh-CN" altLang="en-US" sz="16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sym typeface="+mn-ea"/>
              </a:rPr>
              <a:t>Common </a:t>
            </a:r>
            <a:r>
              <a:rPr lang="en-US" altLang="zh-CN" dirty="0" smtClean="0">
                <a:sym typeface="+mn-ea"/>
              </a:rPr>
              <a:t>problem solving</a:t>
            </a:r>
            <a:endParaRPr lang="zh-CN" altLang="en-US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When</a:t>
            </a:r>
            <a:r>
              <a:rPr lang="en-US" sz="2800" dirty="0" smtClean="0"/>
              <a:t> a mobile </a:t>
            </a:r>
            <a:r>
              <a:rPr lang="en-US" sz="2800" dirty="0" smtClean="0"/>
              <a:t>phone </a:t>
            </a:r>
            <a:r>
              <a:rPr lang="en-US" sz="2800" dirty="0" smtClean="0"/>
              <a:t>inserts , but tool has no </a:t>
            </a:r>
            <a:r>
              <a:rPr lang="en-US" sz="2800" dirty="0" smtClean="0"/>
              <a:t>response</a:t>
            </a:r>
            <a:endParaRPr lang="en-US" altLang="zh-CN" sz="2800" dirty="0" smtClean="0"/>
          </a:p>
          <a:p>
            <a:r>
              <a:rPr lang="en-US" sz="2800" dirty="0" smtClean="0"/>
              <a:t>MTK driver installation is abnormal</a:t>
            </a:r>
            <a:endParaRPr lang="en-US" altLang="zh-CN" sz="2800" dirty="0" smtClean="0"/>
          </a:p>
          <a:p>
            <a:r>
              <a:rPr lang="en-US" altLang="zh-CN" sz="2800" dirty="0" smtClean="0"/>
              <a:t>Version checksum failed</a:t>
            </a:r>
          </a:p>
          <a:p>
            <a:r>
              <a:rPr lang="en-US" altLang="zh-CN" sz="2800" dirty="0" smtClean="0"/>
              <a:t>Software version </a:t>
            </a:r>
            <a:r>
              <a:rPr lang="en-US" altLang="zh-CN" sz="2800" dirty="0" smtClean="0"/>
              <a:t>mismatch</a:t>
            </a:r>
            <a:endParaRPr lang="en-US" altLang="zh-CN" sz="2800" dirty="0" smtClean="0"/>
          </a:p>
          <a:p>
            <a:r>
              <a:rPr lang="en-US" altLang="zh-CN" sz="2800" dirty="0" smtClean="0"/>
              <a:t>DA </a:t>
            </a:r>
            <a:r>
              <a:rPr lang="en-US" altLang="zh-CN" sz="2800" dirty="0" smtClean="0"/>
              <a:t>connection failed</a:t>
            </a:r>
          </a:p>
          <a:p>
            <a:r>
              <a:rPr lang="en-US" altLang="zh-CN" sz="2800" dirty="0" smtClean="0"/>
              <a:t>Failed to download </a:t>
            </a:r>
            <a:r>
              <a:rPr lang="en-US" altLang="zh-CN" sz="2800" dirty="0" smtClean="0"/>
              <a:t>on the halfway</a:t>
            </a:r>
            <a:endParaRPr lang="en-US" altLang="zh-CN" sz="2800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3845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7010400" y="4907492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5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433445" y="178735"/>
            <a:ext cx="8276400" cy="707886"/>
          </a:xfrm>
        </p:spPr>
        <p:txBody>
          <a:bodyPr/>
          <a:lstStyle/>
          <a:p>
            <a:r>
              <a:rPr lang="en-US" sz="2000" dirty="0" smtClean="0"/>
              <a:t>Abnormal problem handling one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sz="2000" dirty="0" smtClean="0"/>
              <a:t> Mobile phone insertion tool no response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35369" y="2849599"/>
            <a:ext cx="4908038" cy="815261"/>
          </a:xfrm>
          <a:prstGeom prst="rect">
            <a:avLst/>
          </a:prstGeom>
        </p:spPr>
      </p:pic>
      <p:sp>
        <p:nvSpPr>
          <p:cNvPr id="11" name="流程图: 可选过程 10"/>
          <p:cNvSpPr/>
          <p:nvPr/>
        </p:nvSpPr>
        <p:spPr>
          <a:xfrm>
            <a:off x="611549" y="1130300"/>
            <a:ext cx="1373505" cy="576580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Mobile phone insertion tool no response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流程图: 可选过程 16"/>
          <p:cNvSpPr/>
          <p:nvPr/>
        </p:nvSpPr>
        <p:spPr>
          <a:xfrm>
            <a:off x="5085124" y="2167412"/>
            <a:ext cx="1558578" cy="575945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Check the phone's connection to the computer's USB port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流程图: 可选过程 19"/>
          <p:cNvSpPr/>
          <p:nvPr/>
        </p:nvSpPr>
        <p:spPr>
          <a:xfrm>
            <a:off x="5103565" y="642925"/>
            <a:ext cx="1540137" cy="642942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Is there any other program occupying the MTK port?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流程图: 决策 20"/>
          <p:cNvSpPr/>
          <p:nvPr/>
        </p:nvSpPr>
        <p:spPr>
          <a:xfrm>
            <a:off x="2343194" y="1008380"/>
            <a:ext cx="1684020" cy="821690"/>
          </a:xfrm>
          <a:prstGeom prst="flowChartDecisi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Device Manager port?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箭头连接符 21"/>
          <p:cNvCxnSpPr/>
          <p:nvPr/>
        </p:nvCxnSpPr>
        <p:spPr>
          <a:xfrm>
            <a:off x="1985054" y="1417955"/>
            <a:ext cx="358140" cy="6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肘形连接符 25"/>
          <p:cNvCxnSpPr>
            <a:endCxn id="17" idx="1"/>
          </p:cNvCxnSpPr>
          <p:nvPr/>
        </p:nvCxnSpPr>
        <p:spPr>
          <a:xfrm>
            <a:off x="3185205" y="1830070"/>
            <a:ext cx="1899919" cy="62531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3491880" y="2074940"/>
            <a:ext cx="377026" cy="276999"/>
          </a:xfrm>
          <a:prstGeom prst="rect">
            <a:avLst/>
          </a:prstGeom>
        </p:spPr>
        <p:txBody>
          <a:bodyPr vert="horz" wrap="none" lIns="91440" tIns="45720" rIns="91440" bIns="45720" rtlCol="0" anchor="b">
            <a:spAutoFit/>
          </a:bodyPr>
          <a:lstStyle/>
          <a:p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no</a:t>
            </a:r>
            <a:endParaRPr lang="zh-CN" altLang="en-US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034199" y="1105535"/>
            <a:ext cx="422680" cy="276999"/>
          </a:xfrm>
          <a:prstGeom prst="rect">
            <a:avLst/>
          </a:prstGeom>
        </p:spPr>
        <p:txBody>
          <a:bodyPr vert="horz" wrap="none" lIns="91440" tIns="45720" rIns="91440" bIns="45720" rtlCol="0" anchor="b">
            <a:spAutoFit/>
          </a:bodyPr>
          <a:lstStyle/>
          <a:p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yes</a:t>
            </a:r>
            <a:endParaRPr lang="zh-CN" altLang="en-US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5578" y="3922085"/>
            <a:ext cx="3647619" cy="73333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215206" y="2849599"/>
            <a:ext cx="1730054" cy="738664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/>
          <a:p>
            <a:r>
              <a:rPr lang="en-US" sz="1400" dirty="0" smtClean="0"/>
              <a:t>Insert the USB cable </a:t>
            </a:r>
            <a:r>
              <a:rPr lang="en-US" sz="1400" dirty="0" err="1" smtClean="0"/>
              <a:t>directly,Normal</a:t>
            </a:r>
            <a:r>
              <a:rPr lang="en-US" sz="1400" dirty="0" smtClean="0"/>
              <a:t> download mode</a:t>
            </a:r>
            <a:endParaRPr lang="zh-CN" altLang="en-US" sz="1400" dirty="0" smtClean="0"/>
          </a:p>
        </p:txBody>
      </p:sp>
      <p:sp>
        <p:nvSpPr>
          <p:cNvPr id="18" name="文本框 17"/>
          <p:cNvSpPr txBox="1"/>
          <p:nvPr/>
        </p:nvSpPr>
        <p:spPr>
          <a:xfrm>
            <a:off x="5903964" y="4023613"/>
            <a:ext cx="3041296" cy="76944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/>
          <a:p>
            <a:r>
              <a:rPr lang="en-US" sz="1100" dirty="0" smtClean="0"/>
              <a:t>Volume keys + insert USB cable; forced download mode;</a:t>
            </a:r>
            <a:br>
              <a:rPr lang="en-US" sz="1100" dirty="0" smtClean="0"/>
            </a:br>
            <a:r>
              <a:rPr lang="en-US" sz="1100" dirty="0" smtClean="0"/>
              <a:t>If the volume can not enter the key, you can ask the </a:t>
            </a:r>
            <a:r>
              <a:rPr lang="en-US" sz="1100" dirty="0" smtClean="0"/>
              <a:t>software-driven </a:t>
            </a:r>
            <a:r>
              <a:rPr lang="en-US" sz="1100" dirty="0" smtClean="0"/>
              <a:t>or hardware </a:t>
            </a:r>
            <a:r>
              <a:rPr lang="en-US" sz="1100" dirty="0" smtClean="0"/>
              <a:t>colleagues</a:t>
            </a:r>
            <a:r>
              <a:rPr lang="en-US" sz="1100" dirty="0" smtClean="0"/>
              <a:t>.</a:t>
            </a:r>
            <a:endParaRPr lang="zh-CN" altLang="en-US" sz="1100" dirty="0" smtClean="0"/>
          </a:p>
        </p:txBody>
      </p:sp>
      <p:sp>
        <p:nvSpPr>
          <p:cNvPr id="7" name="圆角矩形 6"/>
          <p:cNvSpPr/>
          <p:nvPr/>
        </p:nvSpPr>
        <p:spPr>
          <a:xfrm>
            <a:off x="2435368" y="2787774"/>
            <a:ext cx="6708631" cy="96254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435368" y="3854334"/>
            <a:ext cx="6708631" cy="105315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-6404" y="4139454"/>
            <a:ext cx="2349598" cy="584775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/>
          <a:p>
            <a:r>
              <a:rPr lang="en-US" altLang="zh-CN" sz="1600" dirty="0" smtClean="0"/>
              <a:t>Format download</a:t>
            </a:r>
            <a:r>
              <a:rPr lang="zh-CN" altLang="en-US" sz="1600" dirty="0" smtClean="0"/>
              <a:t> 、</a:t>
            </a:r>
            <a:r>
              <a:rPr lang="en-US" altLang="zh-CN" sz="1600" dirty="0" smtClean="0"/>
              <a:t>fuse operation</a:t>
            </a:r>
            <a:r>
              <a:rPr lang="zh-CN" altLang="en-US" sz="1600" dirty="0" smtClean="0"/>
              <a:t>：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93007" y="3277340"/>
            <a:ext cx="1913281" cy="338554"/>
          </a:xfrm>
          <a:prstGeom prst="rect">
            <a:avLst/>
          </a:prstGeom>
        </p:spPr>
        <p:txBody>
          <a:bodyPr vert="horz" wrap="none" lIns="91440" tIns="45720" rIns="91440" bIns="45720" rtlCol="0" anchor="b">
            <a:spAutoFit/>
          </a:bodyPr>
          <a:lstStyle/>
          <a:p>
            <a:r>
              <a:rPr lang="en-US" altLang="zh-CN" sz="1600" dirty="0" smtClean="0"/>
              <a:t>Firmware upgrade</a:t>
            </a:r>
            <a:r>
              <a:rPr lang="zh-CN" altLang="en-US" sz="1600" dirty="0" smtClean="0"/>
              <a:t>：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343361" y="4833819"/>
            <a:ext cx="184731" cy="369332"/>
          </a:xfrm>
          <a:prstGeom prst="rect">
            <a:avLst/>
          </a:prstGeom>
        </p:spPr>
        <p:txBody>
          <a:bodyPr vert="horz" wrap="none" lIns="91440" tIns="45720" rIns="91440" bIns="45720" rtlCol="0" anchor="b">
            <a:spAutoFit/>
          </a:bodyPr>
          <a:lstStyle/>
          <a:p>
            <a:endParaRPr lang="zh-CN" altLang="en-US" dirty="0" smtClean="0"/>
          </a:p>
        </p:txBody>
      </p:sp>
      <p:sp>
        <p:nvSpPr>
          <p:cNvPr id="23" name="流程图: 可选过程 22"/>
          <p:cNvSpPr/>
          <p:nvPr/>
        </p:nvSpPr>
        <p:spPr>
          <a:xfrm>
            <a:off x="5085123" y="1444808"/>
            <a:ext cx="1558579" cy="630132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Whether the driver is installed correctly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肘形连接符 18"/>
          <p:cNvCxnSpPr>
            <a:stCxn id="21" idx="3"/>
            <a:endCxn id="23" idx="1"/>
          </p:cNvCxnSpPr>
          <p:nvPr/>
        </p:nvCxnSpPr>
        <p:spPr>
          <a:xfrm>
            <a:off x="4027214" y="1419225"/>
            <a:ext cx="1057909" cy="34064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肘形连接符 28"/>
          <p:cNvCxnSpPr>
            <a:stCxn id="21" idx="3"/>
            <a:endCxn id="20" idx="1"/>
          </p:cNvCxnSpPr>
          <p:nvPr/>
        </p:nvCxnSpPr>
        <p:spPr>
          <a:xfrm flipV="1">
            <a:off x="4027214" y="964396"/>
            <a:ext cx="1076351" cy="45482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6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433445" y="178735"/>
            <a:ext cx="8276400" cy="707886"/>
          </a:xfrm>
        </p:spPr>
        <p:txBody>
          <a:bodyPr/>
          <a:lstStyle/>
          <a:p>
            <a:r>
              <a:rPr lang="en-US" sz="2000" dirty="0" smtClean="0"/>
              <a:t>Abnormal problem handling two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sz="2000" dirty="0" smtClean="0"/>
              <a:t> MTK driver installation is abnormal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9070" y="763510"/>
            <a:ext cx="7836502" cy="830997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/>
          <a:p>
            <a:r>
              <a:rPr lang="en-US" sz="1600" dirty="0" smtClean="0"/>
              <a:t>Some colleagues phone into the computer after the port appears in the form of a small yellow exclamation mark at the port, indicating that the driver installation is abnormal, you need to reinstall </a:t>
            </a:r>
            <a:r>
              <a:rPr lang="zh-CN" altLang="en-US" sz="1600" dirty="0" smtClean="0"/>
              <a:t>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594507"/>
            <a:ext cx="3161905" cy="65714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653" y="1285866"/>
            <a:ext cx="3499055" cy="356538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33446" y="2433105"/>
            <a:ext cx="4610208" cy="92333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/>
          <a:p>
            <a:r>
              <a:rPr lang="en-US" dirty="0" smtClean="0"/>
              <a:t>Driver version 3.0.1504.0 and above is required</a:t>
            </a:r>
            <a:endParaRPr lang="en-US" altLang="zh-CN" dirty="0"/>
          </a:p>
          <a:p>
            <a:r>
              <a:rPr lang="en-US" dirty="0" smtClean="0"/>
              <a:t>Drive path and version can be obtained in the same path</a:t>
            </a: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69213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1540" y="169210"/>
            <a:ext cx="8276400" cy="400110"/>
          </a:xfrm>
        </p:spPr>
        <p:txBody>
          <a:bodyPr/>
          <a:lstStyle/>
          <a:p>
            <a:r>
              <a:rPr lang="en-US" sz="2000" dirty="0" smtClean="0"/>
              <a:t>Driver reloading method is as follows </a:t>
            </a:r>
            <a:r>
              <a:rPr lang="zh-CN" altLang="en-US" sz="2000" dirty="0" smtClean="0"/>
              <a:t>：</a:t>
            </a:r>
            <a:endParaRPr lang="zh-CN" altLang="en-US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7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782775"/>
            <a:ext cx="2580815" cy="248864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987574"/>
            <a:ext cx="3506790" cy="237626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23" y="3188283"/>
            <a:ext cx="3935056" cy="171957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919969" y="1460557"/>
            <a:ext cx="1260140" cy="40011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</a:rPr>
              <a:t>First step</a:t>
            </a:r>
            <a:endParaRPr lang="zh-CN" alt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472100" y="1451560"/>
            <a:ext cx="1538300" cy="40011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</a:rPr>
              <a:t>Second step</a:t>
            </a:r>
            <a:endParaRPr lang="zh-CN" alt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334564" y="3397372"/>
            <a:ext cx="1260140" cy="40011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</a:rPr>
              <a:t>Third step</a:t>
            </a:r>
            <a:endParaRPr lang="zh-CN" altLang="en-US" sz="20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01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8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42844" y="285734"/>
            <a:ext cx="8786874" cy="400110"/>
          </a:xfrm>
        </p:spPr>
        <p:txBody>
          <a:bodyPr/>
          <a:lstStyle/>
          <a:p>
            <a:r>
              <a:rPr lang="en-US" sz="2000" dirty="0" smtClean="0"/>
              <a:t>Abnormal problem handling three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version 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CheckSum</a:t>
            </a:r>
            <a:r>
              <a:rPr lang="en-US" altLang="zh-CN" sz="2000" dirty="0" smtClean="0"/>
              <a:t> failed</a:t>
            </a:r>
            <a:endParaRPr lang="zh-CN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流程图: 可选过程 10"/>
          <p:cNvSpPr/>
          <p:nvPr/>
        </p:nvSpPr>
        <p:spPr>
          <a:xfrm>
            <a:off x="570230" y="1419225"/>
            <a:ext cx="1373505" cy="576580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Version verification failed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流程图: 可选过程 16"/>
          <p:cNvSpPr/>
          <p:nvPr/>
        </p:nvSpPr>
        <p:spPr>
          <a:xfrm>
            <a:off x="5043805" y="2250440"/>
            <a:ext cx="1372235" cy="575945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Use the checksum tool to regenerate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流程图: 可选过程 19"/>
          <p:cNvSpPr/>
          <p:nvPr/>
        </p:nvSpPr>
        <p:spPr>
          <a:xfrm>
            <a:off x="5043805" y="1419225"/>
            <a:ext cx="1372235" cy="575945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Check if the file matches the version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流程图: 决策 20"/>
          <p:cNvSpPr/>
          <p:nvPr/>
        </p:nvSpPr>
        <p:spPr>
          <a:xfrm>
            <a:off x="2284730" y="1297305"/>
            <a:ext cx="1813560" cy="821690"/>
          </a:xfrm>
          <a:prstGeom prst="flowChartDecisi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Checksum file version?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箭头连接符 21"/>
          <p:cNvCxnSpPr>
            <a:endCxn id="21" idx="1"/>
          </p:cNvCxnSpPr>
          <p:nvPr/>
        </p:nvCxnSpPr>
        <p:spPr>
          <a:xfrm>
            <a:off x="1943735" y="1706880"/>
            <a:ext cx="340995" cy="1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肘形连接符 25"/>
          <p:cNvCxnSpPr>
            <a:stCxn id="21" idx="2"/>
            <a:endCxn id="17" idx="1"/>
          </p:cNvCxnSpPr>
          <p:nvPr/>
        </p:nvCxnSpPr>
        <p:spPr>
          <a:xfrm rot="5400000" flipV="1">
            <a:off x="3907790" y="1402080"/>
            <a:ext cx="419735" cy="185229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3851910" y="2251710"/>
            <a:ext cx="377026" cy="276999"/>
          </a:xfrm>
          <a:prstGeom prst="rect">
            <a:avLst/>
          </a:prstGeom>
        </p:spPr>
        <p:txBody>
          <a:bodyPr vert="horz" wrap="none" lIns="91440" tIns="45720" rIns="91440" bIns="45720" rtlCol="0" anchor="b">
            <a:spAutoFit/>
          </a:bodyPr>
          <a:lstStyle/>
          <a:p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no</a:t>
            </a:r>
            <a:endParaRPr lang="zh-CN" altLang="en-US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404360" y="1421130"/>
            <a:ext cx="422680" cy="276999"/>
          </a:xfrm>
          <a:prstGeom prst="rect">
            <a:avLst/>
          </a:prstGeom>
        </p:spPr>
        <p:txBody>
          <a:bodyPr vert="horz" wrap="none" lIns="91440" tIns="45720" rIns="91440" bIns="45720" rtlCol="0" anchor="b">
            <a:spAutoFit/>
          </a:bodyPr>
          <a:lstStyle/>
          <a:p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yes</a:t>
            </a:r>
            <a:endParaRPr lang="zh-CN" altLang="en-US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60045" y="3289935"/>
            <a:ext cx="2446020" cy="1227455"/>
          </a:xfrm>
          <a:prstGeom prst="rect">
            <a:avLst/>
          </a:prstGeom>
        </p:spPr>
      </p:pic>
      <p:pic>
        <p:nvPicPr>
          <p:cNvPr id="7" name="内容占位符 6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060065" y="3355975"/>
            <a:ext cx="2360930" cy="121856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4505" y="3355975"/>
            <a:ext cx="2588260" cy="1218565"/>
          </a:xfrm>
          <a:prstGeom prst="rect">
            <a:avLst/>
          </a:prstGeom>
        </p:spPr>
      </p:pic>
      <p:cxnSp>
        <p:nvCxnSpPr>
          <p:cNvPr id="13" name="直接箭头连接符 12"/>
          <p:cNvCxnSpPr>
            <a:stCxn id="21" idx="3"/>
            <a:endCxn id="20" idx="1"/>
          </p:cNvCxnSpPr>
          <p:nvPr/>
        </p:nvCxnSpPr>
        <p:spPr>
          <a:xfrm flipV="1">
            <a:off x="4098290" y="1707515"/>
            <a:ext cx="945515" cy="6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vert="horz" wrap="square" lIns="91440" tIns="45720" rIns="91440" bIns="45720" rtlCol="0" anchor="b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635</Words>
  <Application>Microsoft Office PowerPoint</Application>
  <PresentationFormat>全屏显示(16:9)</PresentationFormat>
  <Paragraphs>114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2" baseType="lpstr">
      <vt:lpstr>宋体</vt:lpstr>
      <vt:lpstr>微软雅黑</vt:lpstr>
      <vt:lpstr>HelvLight</vt:lpstr>
      <vt:lpstr>Calibri</vt:lpstr>
      <vt:lpstr>Arial</vt:lpstr>
      <vt:lpstr>Office 主题</vt:lpstr>
      <vt:lpstr>Custom download tools Q&amp;A</vt:lpstr>
      <vt:lpstr>Brief introduction</vt:lpstr>
      <vt:lpstr>Please update the tool version to the latest version</vt:lpstr>
      <vt:lpstr>Version type introduction – The specific use and reference operation document</vt:lpstr>
      <vt:lpstr>Common problem solving</vt:lpstr>
      <vt:lpstr>Abnormal problem handling one ： Mobile phone insertion tool no response</vt:lpstr>
      <vt:lpstr>Abnormal problem handling two ： MTK driver installation is abnormal</vt:lpstr>
      <vt:lpstr>Driver reloading method is as follows ：</vt:lpstr>
      <vt:lpstr>Abnormal problem handling three ：version CheckSum failed</vt:lpstr>
      <vt:lpstr>Abnormal problem handling four ： Software version does not match</vt:lpstr>
      <vt:lpstr>Abnormal problem handling five ： DA connection failed</vt:lpstr>
      <vt:lpstr>Abnormal problem handling six:failed to download halfway</vt:lpstr>
      <vt:lpstr>Log crawling content</vt:lpstr>
      <vt:lpstr>Log crawling content one:Download tool to cut full screen </vt:lpstr>
      <vt:lpstr>Log crawling content two：TestLog Catalog package</vt:lpstr>
      <vt:lpstr>  Q&amp;A Thanks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Lu Junhui(陆君辉)</cp:lastModifiedBy>
  <cp:revision>889</cp:revision>
  <dcterms:created xsi:type="dcterms:W3CDTF">2013-11-27T02:16:00Z</dcterms:created>
  <dcterms:modified xsi:type="dcterms:W3CDTF">2018-01-15T06:45:33Z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2052-10.1.0.6207</vt:lpwstr>
  </property>
</Properties>
</file>